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2" r:id="rId2"/>
    <p:sldId id="259" r:id="rId3"/>
    <p:sldId id="274" r:id="rId4"/>
    <p:sldId id="261" r:id="rId5"/>
    <p:sldId id="263" r:id="rId6"/>
    <p:sldId id="267" r:id="rId7"/>
    <p:sldId id="283" r:id="rId8"/>
    <p:sldId id="286" r:id="rId9"/>
    <p:sldId id="287" r:id="rId10"/>
    <p:sldId id="265" r:id="rId11"/>
    <p:sldId id="285" r:id="rId12"/>
    <p:sldId id="271" r:id="rId13"/>
    <p:sldId id="272" r:id="rId14"/>
    <p:sldId id="273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7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ZA" smtClean="0"/>
              <a:t>2018/10/07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ZA" smtClean="0"/>
              <a:t>2018/10/07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dirty="0"/>
              <a:t>Contact Number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dirty="0"/>
              <a:t>Email or Social Media Handle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Details</a:t>
            </a:r>
            <a:endParaRPr lang="en-ZA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Mockup Name</a:t>
            </a:r>
            <a:endParaRPr lang="en-ZA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dirty="0"/>
              <a:t>Testimonial goes here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Subtitle, tagline or blurb can go here</a:t>
            </a:r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ZA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Single line of text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1</a:t>
            </a:r>
            <a:endParaRPr lang="en-ZA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2</a:t>
            </a:r>
            <a:endParaRPr lang="en-Z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3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ZA" sz="1200" b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jpg"/><Relationship Id="rId11" Type="http://schemas.openxmlformats.org/officeDocument/2006/relationships/image" Target="../media/image13.JPG"/><Relationship Id="rId5" Type="http://schemas.openxmlformats.org/officeDocument/2006/relationships/image" Target="../media/image27.png"/><Relationship Id="rId10" Type="http://schemas.openxmlformats.org/officeDocument/2006/relationships/image" Target="../media/image12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svg"/><Relationship Id="rId5" Type="http://schemas.openxmlformats.org/officeDocument/2006/relationships/image" Target="../media/image34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3.JPG"/><Relationship Id="rId4" Type="http://schemas.openxmlformats.org/officeDocument/2006/relationships/image" Target="../media/image15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3.JP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-21791"/>
            <a:ext cx="12562116" cy="6853297"/>
          </a:xfrm>
        </p:spPr>
      </p:pic>
      <p:sp>
        <p:nvSpPr>
          <p:cNvPr id="28" name="Rectangle 27" title="Dark semi-transparent background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18340" y="3246192"/>
            <a:ext cx="341419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Osmosis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851030"/>
            <a:ext cx="3571782" cy="913569"/>
          </a:xfrm>
        </p:spPr>
        <p:txBody>
          <a:bodyPr/>
          <a:lstStyle/>
          <a:p>
            <a:r>
              <a:rPr lang="en-ZA" sz="2400" spc="-150" dirty="0"/>
              <a:t>Because Knowledge </a:t>
            </a:r>
            <a:br>
              <a:rPr lang="en-ZA" sz="2400" spc="-150" dirty="0"/>
            </a:br>
            <a:r>
              <a:rPr lang="en-ZA" sz="2400" spc="-150" dirty="0"/>
              <a:t>is Bound to Flow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dirty="0"/>
              <a:t>An academia forum for the students</a:t>
            </a:r>
          </a:p>
        </p:txBody>
      </p:sp>
      <p:sp>
        <p:nvSpPr>
          <p:cNvPr id="8" name="Rectangle 7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-266700" y="-21791"/>
            <a:ext cx="6602699" cy="685329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 title="Light semi-transparent background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10325099" y="1"/>
            <a:ext cx="1979842" cy="6831506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322" y="1013766"/>
            <a:ext cx="11340000" cy="360000"/>
          </a:xfrm>
        </p:spPr>
        <p:txBody>
          <a:bodyPr/>
          <a:lstStyle/>
          <a:p>
            <a:r>
              <a:rPr lang="en-ZA" dirty="0"/>
              <a:t>Income</a:t>
            </a:r>
          </a:p>
          <a:p>
            <a:r>
              <a:rPr lang="en-ZA" dirty="0"/>
              <a:t>(Within a campus)</a:t>
            </a:r>
          </a:p>
        </p:txBody>
      </p:sp>
      <p:sp>
        <p:nvSpPr>
          <p:cNvPr id="24" name="Rectangle 23" title="Icon Background">
            <a:extLst>
              <a:ext uri="{FF2B5EF4-FFF2-40B4-BE49-F238E27FC236}">
                <a16:creationId xmlns:a16="http://schemas.microsoft.com/office/drawing/2014/main" id="{8C1073E4-F5B8-41C9-BC20-6329036B5025}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Interested Junta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2484000" y="4629994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Share of Market</a:t>
            </a:r>
          </a:p>
          <a:p>
            <a:r>
              <a:rPr lang="en-US" dirty="0"/>
              <a:t>(Only Btech Students)</a:t>
            </a:r>
            <a:endParaRPr lang="en-ZA" dirty="0"/>
          </a:p>
        </p:txBody>
      </p:sp>
      <p:sp>
        <p:nvSpPr>
          <p:cNvPr id="23" name="Rectangle 22" title="Icon Background">
            <a:extLst>
              <a:ext uri="{FF2B5EF4-FFF2-40B4-BE49-F238E27FC236}">
                <a16:creationId xmlns:a16="http://schemas.microsoft.com/office/drawing/2014/main" id="{338D1D98-5389-456F-97BB-E9A6B2DEE098}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Registration Charge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5360322" y="4629994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Register for each semester</a:t>
            </a:r>
            <a:endParaRPr lang="en-ZA" dirty="0"/>
          </a:p>
        </p:txBody>
      </p:sp>
      <p:sp>
        <p:nvSpPr>
          <p:cNvPr id="25" name="Rectangle 24" title="Icon Background">
            <a:extLst>
              <a:ext uri="{FF2B5EF4-FFF2-40B4-BE49-F238E27FC236}">
                <a16:creationId xmlns:a16="http://schemas.microsoft.com/office/drawing/2014/main" id="{68564942-0718-48BF-9A1F-9EC35051A510}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3311" y="4622057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4 months Duration.</a:t>
            </a:r>
          </a:p>
          <a:p>
            <a:r>
              <a:rPr lang="en-ZA" dirty="0"/>
              <a:t> </a:t>
            </a:r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7A1066C-5C2F-44C7-B6D7-A41DD7F6826A}"/>
              </a:ext>
            </a:extLst>
          </p:cNvPr>
          <p:cNvSpPr/>
          <p:nvPr/>
        </p:nvSpPr>
        <p:spPr>
          <a:xfrm>
            <a:off x="4032000" y="3190204"/>
            <a:ext cx="1212140" cy="21907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340A69C-AEF6-4265-A7FA-A95BA5605108}"/>
              </a:ext>
            </a:extLst>
          </p:cNvPr>
          <p:cNvSpPr/>
          <p:nvPr/>
        </p:nvSpPr>
        <p:spPr>
          <a:xfrm>
            <a:off x="6908322" y="3190204"/>
            <a:ext cx="1212140" cy="21907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Connector 26" title="Divider Line">
            <a:extLst>
              <a:ext uri="{FF2B5EF4-FFF2-40B4-BE49-F238E27FC236}">
                <a16:creationId xmlns:a16="http://schemas.microsoft.com/office/drawing/2014/main" id="{88617AC3-C698-4523-8800-58F74C3954E2}"/>
              </a:ext>
            </a:extLst>
          </p:cNvPr>
          <p:cNvCxnSpPr>
            <a:cxnSpLocks/>
          </p:cNvCxnSpPr>
          <p:nvPr/>
        </p:nvCxnSpPr>
        <p:spPr>
          <a:xfrm flipV="1">
            <a:off x="432000" y="864000"/>
            <a:ext cx="6659498" cy="2580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7919CF-1504-43FB-A6A2-967B83A13EF8}"/>
              </a:ext>
            </a:extLst>
          </p:cNvPr>
          <p:cNvSpPr txBox="1"/>
          <p:nvPr/>
        </p:nvSpPr>
        <p:spPr>
          <a:xfrm>
            <a:off x="2743200" y="303874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1000</a:t>
            </a:r>
          </a:p>
          <a:p>
            <a:pPr algn="ctr"/>
            <a:r>
              <a:rPr lang="en-IN" dirty="0"/>
              <a:t>2500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4AE73EF-326B-4161-985B-939A08B1941C}"/>
              </a:ext>
            </a:extLst>
          </p:cNvPr>
          <p:cNvCxnSpPr/>
          <p:nvPr/>
        </p:nvCxnSpPr>
        <p:spPr>
          <a:xfrm>
            <a:off x="2953689" y="3343275"/>
            <a:ext cx="54198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332F96-9A65-4C00-9652-A125E6D1632E}"/>
              </a:ext>
            </a:extLst>
          </p:cNvPr>
          <p:cNvSpPr txBox="1"/>
          <p:nvPr/>
        </p:nvSpPr>
        <p:spPr>
          <a:xfrm>
            <a:off x="5667375" y="3102530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₹51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8E0B8-537B-4CF7-9D0E-A8B49EBB8E83}"/>
              </a:ext>
            </a:extLst>
          </p:cNvPr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₹51000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322" y="1013766"/>
            <a:ext cx="11340000" cy="360000"/>
          </a:xfrm>
        </p:spPr>
        <p:txBody>
          <a:bodyPr/>
          <a:lstStyle/>
          <a:p>
            <a:r>
              <a:rPr lang="en-ZA" dirty="0"/>
              <a:t>Expenses  </a:t>
            </a:r>
          </a:p>
        </p:txBody>
      </p:sp>
      <p:sp>
        <p:nvSpPr>
          <p:cNvPr id="24" name="Rectangle 23" title="Icon Background">
            <a:extLst>
              <a:ext uri="{FF2B5EF4-FFF2-40B4-BE49-F238E27FC236}">
                <a16:creationId xmlns:a16="http://schemas.microsoft.com/office/drawing/2014/main" id="{8C1073E4-F5B8-41C9-BC20-6329036B5025}"/>
              </a:ext>
            </a:extLst>
          </p:cNvPr>
          <p:cNvSpPr/>
          <p:nvPr/>
        </p:nvSpPr>
        <p:spPr>
          <a:xfrm>
            <a:off x="778565" y="400353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776" y="5154468"/>
            <a:ext cx="198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Mentors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3FBD2CC2-A27F-456D-8D6B-3CFE314DBA1A}"/>
              </a:ext>
            </a:extLst>
          </p:cNvPr>
          <p:cNvCxnSpPr>
            <a:cxnSpLocks/>
          </p:cNvCxnSpPr>
          <p:nvPr/>
        </p:nvCxnSpPr>
        <p:spPr>
          <a:xfrm>
            <a:off x="599105" y="5577072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776" y="5676192"/>
            <a:ext cx="1980000" cy="720000"/>
          </a:xfrm>
        </p:spPr>
        <p:txBody>
          <a:bodyPr/>
          <a:lstStyle/>
          <a:p>
            <a:r>
              <a:rPr lang="en-US" dirty="0"/>
              <a:t>Mentor: Student Ratio</a:t>
            </a:r>
            <a:endParaRPr lang="en-ZA" dirty="0"/>
          </a:p>
        </p:txBody>
      </p:sp>
      <p:sp>
        <p:nvSpPr>
          <p:cNvPr id="23" name="Rectangle 22" title="Icon Background">
            <a:extLst>
              <a:ext uri="{FF2B5EF4-FFF2-40B4-BE49-F238E27FC236}">
                <a16:creationId xmlns:a16="http://schemas.microsoft.com/office/drawing/2014/main" id="{338D1D98-5389-456F-97BB-E9A6B2DEE098}"/>
              </a:ext>
            </a:extLst>
          </p:cNvPr>
          <p:cNvSpPr/>
          <p:nvPr/>
        </p:nvSpPr>
        <p:spPr>
          <a:xfrm>
            <a:off x="3637309" y="1512054"/>
            <a:ext cx="1212140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dirty="0">
                <a:solidFill>
                  <a:schemeClr val="tx1"/>
                </a:solidFill>
              </a:rPr>
              <a:t>₹</a:t>
            </a:r>
            <a:r>
              <a:rPr lang="en-ZA" dirty="0">
                <a:solidFill>
                  <a:schemeClr val="tx1"/>
                </a:solidFill>
                <a:latin typeface="Tahoma"/>
              </a:rPr>
              <a:t>5</a:t>
            </a: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000 * 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1901" y="3204879"/>
            <a:ext cx="1980000" cy="360000"/>
          </a:xfrm>
        </p:spPr>
        <p:txBody>
          <a:bodyPr/>
          <a:lstStyle/>
          <a:p>
            <a:r>
              <a:rPr lang="en-ZA" dirty="0"/>
              <a:t>Payment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91E2A3AC-B89F-458B-A103-9681AD901A0B}"/>
              </a:ext>
            </a:extLst>
          </p:cNvPr>
          <p:cNvCxnSpPr>
            <a:cxnSpLocks/>
          </p:cNvCxnSpPr>
          <p:nvPr/>
        </p:nvCxnSpPr>
        <p:spPr>
          <a:xfrm>
            <a:off x="2007901" y="3469242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 title="Icon Background">
            <a:extLst>
              <a:ext uri="{FF2B5EF4-FFF2-40B4-BE49-F238E27FC236}">
                <a16:creationId xmlns:a16="http://schemas.microsoft.com/office/drawing/2014/main" id="{68564942-0718-48BF-9A1F-9EC35051A510}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Total expenditure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F494E1CA-0600-4970-93CD-9FB5EC22F9D8}"/>
              </a:ext>
            </a:extLst>
          </p:cNvPr>
          <p:cNvCxnSpPr>
            <a:cxnSpLocks/>
          </p:cNvCxnSpPr>
          <p:nvPr/>
        </p:nvCxnSpPr>
        <p:spPr>
          <a:xfrm>
            <a:off x="8203311" y="4622057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4 months Duration.</a:t>
            </a:r>
          </a:p>
          <a:p>
            <a:r>
              <a:rPr lang="en-ZA" dirty="0"/>
              <a:t> </a:t>
            </a:r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3C415-D670-4716-A5EC-CC4D52CA2BAC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7A1066C-5C2F-44C7-B6D7-A41DD7F6826A}"/>
              </a:ext>
            </a:extLst>
          </p:cNvPr>
          <p:cNvSpPr/>
          <p:nvPr/>
        </p:nvSpPr>
        <p:spPr>
          <a:xfrm>
            <a:off x="2146456" y="1969340"/>
            <a:ext cx="1212140" cy="22241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340A69C-AEF6-4265-A7FA-A95BA5605108}"/>
              </a:ext>
            </a:extLst>
          </p:cNvPr>
          <p:cNvSpPr/>
          <p:nvPr/>
        </p:nvSpPr>
        <p:spPr>
          <a:xfrm rot="20683330">
            <a:off x="5447854" y="3659300"/>
            <a:ext cx="1980000" cy="29420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7" name="Straight Connector 26" title="Divider Line">
            <a:extLst>
              <a:ext uri="{FF2B5EF4-FFF2-40B4-BE49-F238E27FC236}">
                <a16:creationId xmlns:a16="http://schemas.microsoft.com/office/drawing/2014/main" id="{88617AC3-C698-4523-8800-58F74C3954E2}"/>
              </a:ext>
            </a:extLst>
          </p:cNvPr>
          <p:cNvCxnSpPr>
            <a:cxnSpLocks/>
          </p:cNvCxnSpPr>
          <p:nvPr/>
        </p:nvCxnSpPr>
        <p:spPr>
          <a:xfrm flipV="1">
            <a:off x="432000" y="864000"/>
            <a:ext cx="6659498" cy="2580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D28E0B8-537B-4CF7-9D0E-A8B49EBB8E83}"/>
              </a:ext>
            </a:extLst>
          </p:cNvPr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₹35000</a:t>
            </a:r>
          </a:p>
        </p:txBody>
      </p:sp>
      <p:sp>
        <p:nvSpPr>
          <p:cNvPr id="28" name="Rectangle 27" title="Icon Background">
            <a:extLst>
              <a:ext uri="{FF2B5EF4-FFF2-40B4-BE49-F238E27FC236}">
                <a16:creationId xmlns:a16="http://schemas.microsoft.com/office/drawing/2014/main" id="{23C213DC-A48D-4EC5-8C01-D479B8611D8F}"/>
              </a:ext>
            </a:extLst>
          </p:cNvPr>
          <p:cNvSpPr/>
          <p:nvPr/>
        </p:nvSpPr>
        <p:spPr>
          <a:xfrm>
            <a:off x="778565" y="1523532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 Web developers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6DD458-5D7C-41C6-8F8B-B6DDD431B1E6}"/>
              </a:ext>
            </a:extLst>
          </p:cNvPr>
          <p:cNvSpPr/>
          <p:nvPr/>
        </p:nvSpPr>
        <p:spPr>
          <a:xfrm>
            <a:off x="2146456" y="4447173"/>
            <a:ext cx="1212140" cy="21907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ectangle 33" title="Icon Background">
            <a:extLst>
              <a:ext uri="{FF2B5EF4-FFF2-40B4-BE49-F238E27FC236}">
                <a16:creationId xmlns:a16="http://schemas.microsoft.com/office/drawing/2014/main" id="{40D01436-F6F8-4B80-882F-ED098B5ACE66}"/>
              </a:ext>
            </a:extLst>
          </p:cNvPr>
          <p:cNvSpPr/>
          <p:nvPr/>
        </p:nvSpPr>
        <p:spPr>
          <a:xfrm>
            <a:off x="3652101" y="3999499"/>
            <a:ext cx="1672374" cy="11549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N" sz="1400" dirty="0">
                <a:solidFill>
                  <a:schemeClr val="tx1"/>
                </a:solidFill>
              </a:rPr>
              <a:t>₹</a:t>
            </a:r>
            <a:r>
              <a:rPr kumimoji="0" lang="en-ZA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1000 * (1000/40)</a:t>
            </a: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44BBC-CF7A-4F76-877F-3EB680E0D56A}"/>
              </a:ext>
            </a:extLst>
          </p:cNvPr>
          <p:cNvSpPr txBox="1"/>
          <p:nvPr/>
        </p:nvSpPr>
        <p:spPr>
          <a:xfrm>
            <a:off x="2256776" y="3469242"/>
            <a:ext cx="1101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Per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96C4E-4BFB-4EC5-902D-2D62AA307616}"/>
              </a:ext>
            </a:extLst>
          </p:cNvPr>
          <p:cNvSpPr txBox="1"/>
          <p:nvPr/>
        </p:nvSpPr>
        <p:spPr>
          <a:xfrm>
            <a:off x="981075" y="4447173"/>
            <a:ext cx="714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 1:40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7D400ED-96FF-4F14-A9FE-0A910C6CFA94}"/>
              </a:ext>
            </a:extLst>
          </p:cNvPr>
          <p:cNvSpPr/>
          <p:nvPr/>
        </p:nvSpPr>
        <p:spPr>
          <a:xfrm rot="893121">
            <a:off x="5462400" y="2633048"/>
            <a:ext cx="1980000" cy="29420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dirty="0"/>
              <a:t>Our one-year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Z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94654" y="1787380"/>
            <a:ext cx="1793870" cy="10138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 on free basis @IITG. Only database feature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46380" y="2558227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2018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ZA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339251" y="395407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4490050" y="4898689"/>
            <a:ext cx="1840954" cy="10138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Discussion forum, Search Refinement introduced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4533897" y="573766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2018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634701" y="4194264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718061" y="4946292"/>
            <a:ext cx="1690414" cy="889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Android/iOS application 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771461" y="561094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Aug, 2019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6331003" y="2666537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6085410" y="1799463"/>
            <a:ext cx="1690409" cy="953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 in other campus on paid basis(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inc.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IITG)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6077108" y="25765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1" y="3864860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662047"/>
              </p:ext>
            </p:extLst>
          </p:nvPr>
        </p:nvGraphicFramePr>
        <p:xfrm>
          <a:off x="1673775" y="1219930"/>
          <a:ext cx="7947828" cy="397817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1145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68378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Winter Sem2019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Monsoon Sem2019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of Colleges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6620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Avg student per college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96267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Mentors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Semester pay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2869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Developers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Pay 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7885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Income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3,57,000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11,73,000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3,57,000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11,73,000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9,12,500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1,32,000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2,60,500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60382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Team</a:t>
            </a:r>
          </a:p>
        </p:txBody>
      </p:sp>
      <p:cxnSp>
        <p:nvCxnSpPr>
          <p:cNvPr id="95" name="Straight Connector 94" title="Divider Line">
            <a:extLst>
              <a:ext uri="{FF2B5EF4-FFF2-40B4-BE49-F238E27FC236}">
                <a16:creationId xmlns:a16="http://schemas.microsoft.com/office/drawing/2014/main" id="{80BC67F4-4E33-4709-9D60-593B322A8C48}"/>
              </a:ext>
            </a:extLst>
          </p:cNvPr>
          <p:cNvCxnSpPr>
            <a:cxnSpLocks/>
          </p:cNvCxnSpPr>
          <p:nvPr/>
        </p:nvCxnSpPr>
        <p:spPr>
          <a:xfrm>
            <a:off x="1928571" y="241210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925844" y="1606928"/>
            <a:ext cx="1808917" cy="701538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Deepak     </a:t>
            </a:r>
            <a:r>
              <a:rPr lang="en-ZA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Gami</a:t>
            </a:r>
            <a:endParaRPr lang="en-ZA" dirty="0"/>
          </a:p>
        </p:txBody>
      </p:sp>
      <p:cxnSp>
        <p:nvCxnSpPr>
          <p:cNvPr id="96" name="Straight Connector 95" title="Divider Line">
            <a:extLst>
              <a:ext uri="{FF2B5EF4-FFF2-40B4-BE49-F238E27FC236}">
                <a16:creationId xmlns:a16="http://schemas.microsoft.com/office/drawing/2014/main" id="{F57D445D-9983-4AAC-8E68-88EA351CB22B}"/>
              </a:ext>
            </a:extLst>
          </p:cNvPr>
          <p:cNvCxnSpPr>
            <a:cxnSpLocks/>
          </p:cNvCxnSpPr>
          <p:nvPr/>
        </p:nvCxnSpPr>
        <p:spPr>
          <a:xfrm>
            <a:off x="5925844" y="243835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41906" y="1606928"/>
            <a:ext cx="2124000" cy="701538"/>
          </a:xfrm>
        </p:spPr>
        <p:txBody>
          <a:bodyPr/>
          <a:lstStyle/>
          <a:p>
            <a:r>
              <a:rPr lang="en-ZA" dirty="0" err="1"/>
              <a:t>Utkarsh</a:t>
            </a:r>
            <a:r>
              <a:rPr lang="en-ZA" dirty="0"/>
              <a:t>      Mishra</a:t>
            </a:r>
          </a:p>
        </p:txBody>
      </p:sp>
      <p:cxnSp>
        <p:nvCxnSpPr>
          <p:cNvPr id="97" name="Straight Connector 96" title="Divider Line">
            <a:extLst>
              <a:ext uri="{FF2B5EF4-FFF2-40B4-BE49-F238E27FC236}">
                <a16:creationId xmlns:a16="http://schemas.microsoft.com/office/drawing/2014/main" id="{0BCA98FD-268D-47AA-8871-119024D92EA6}"/>
              </a:ext>
            </a:extLst>
          </p:cNvPr>
          <p:cNvCxnSpPr>
            <a:cxnSpLocks/>
          </p:cNvCxnSpPr>
          <p:nvPr/>
        </p:nvCxnSpPr>
        <p:spPr>
          <a:xfrm>
            <a:off x="9601005" y="2438358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" b="500"/>
          <a:stretch>
            <a:fillRect/>
          </a:stretch>
        </p:blipFill>
        <p:spPr>
          <a:xfrm>
            <a:off x="4264301" y="1422400"/>
            <a:ext cx="1352550" cy="1352550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38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2" b="4782"/>
          <a:stretch>
            <a:fillRect/>
          </a:stretch>
        </p:blipFill>
        <p:spPr>
          <a:xfrm>
            <a:off x="7980363" y="1422400"/>
            <a:ext cx="1352550" cy="135255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0EE01C-BBAF-4C99-97A8-C4CEBB8FD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44" y="3984914"/>
            <a:ext cx="1450974" cy="14509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A3397-5AD7-4F1B-B107-CACB85E1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9048" y="3984914"/>
            <a:ext cx="1450974" cy="1450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62D653-7482-4CB9-B1A5-270E76CB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255" y="3984914"/>
            <a:ext cx="1450974" cy="1450974"/>
          </a:xfrm>
          <a:prstGeom prst="rect">
            <a:avLst/>
          </a:prstGeom>
        </p:spPr>
      </p:pic>
      <p:sp>
        <p:nvSpPr>
          <p:cNvPr id="37" name="Text Placeholder 83">
            <a:extLst>
              <a:ext uri="{FF2B5EF4-FFF2-40B4-BE49-F238E27FC236}">
                <a16:creationId xmlns:a16="http://schemas.microsoft.com/office/drawing/2014/main" id="{07F15935-70D1-4869-BAFA-14E83CD71673}"/>
              </a:ext>
            </a:extLst>
          </p:cNvPr>
          <p:cNvSpPr txBox="1">
            <a:spLocks/>
          </p:cNvSpPr>
          <p:nvPr/>
        </p:nvSpPr>
        <p:spPr>
          <a:xfrm>
            <a:off x="9601005" y="4259808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Anish          Kumar</a:t>
            </a:r>
          </a:p>
        </p:txBody>
      </p:sp>
      <p:sp>
        <p:nvSpPr>
          <p:cNvPr id="38" name="Text Placeholder 83">
            <a:extLst>
              <a:ext uri="{FF2B5EF4-FFF2-40B4-BE49-F238E27FC236}">
                <a16:creationId xmlns:a16="http://schemas.microsoft.com/office/drawing/2014/main" id="{6FC81E83-332E-489A-88D7-E9406E8D4A44}"/>
              </a:ext>
            </a:extLst>
          </p:cNvPr>
          <p:cNvSpPr txBox="1">
            <a:spLocks/>
          </p:cNvSpPr>
          <p:nvPr/>
        </p:nvSpPr>
        <p:spPr>
          <a:xfrm>
            <a:off x="5925844" y="4259808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/>
              <a:t>Shalin</a:t>
            </a:r>
            <a:r>
              <a:rPr lang="en-ZA" dirty="0"/>
              <a:t>           Jain</a:t>
            </a:r>
          </a:p>
        </p:txBody>
      </p:sp>
      <p:sp>
        <p:nvSpPr>
          <p:cNvPr id="39" name="Text Placeholder 74">
            <a:extLst>
              <a:ext uri="{FF2B5EF4-FFF2-40B4-BE49-F238E27FC236}">
                <a16:creationId xmlns:a16="http://schemas.microsoft.com/office/drawing/2014/main" id="{DDDAAAD8-74D5-401A-A2C2-06C8B712A30D}"/>
              </a:ext>
            </a:extLst>
          </p:cNvPr>
          <p:cNvSpPr txBox="1">
            <a:spLocks/>
          </p:cNvSpPr>
          <p:nvPr/>
        </p:nvSpPr>
        <p:spPr>
          <a:xfrm>
            <a:off x="2018533" y="4259808"/>
            <a:ext cx="2124000" cy="7015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 err="1"/>
              <a:t>Pranay</a:t>
            </a:r>
            <a:r>
              <a:rPr lang="en-ZA" dirty="0"/>
              <a:t>         Garg</a:t>
            </a:r>
          </a:p>
        </p:txBody>
      </p:sp>
      <p:cxnSp>
        <p:nvCxnSpPr>
          <p:cNvPr id="40" name="Straight Connector 39" title="Divider Line">
            <a:extLst>
              <a:ext uri="{FF2B5EF4-FFF2-40B4-BE49-F238E27FC236}">
                <a16:creationId xmlns:a16="http://schemas.microsoft.com/office/drawing/2014/main" id="{E6870AA8-BFCF-4467-A95E-8E4259CE0D0A}"/>
              </a:ext>
            </a:extLst>
          </p:cNvPr>
          <p:cNvCxnSpPr>
            <a:cxnSpLocks/>
          </p:cNvCxnSpPr>
          <p:nvPr/>
        </p:nvCxnSpPr>
        <p:spPr>
          <a:xfrm>
            <a:off x="2018533" y="4995989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 title="Divider Line">
            <a:extLst>
              <a:ext uri="{FF2B5EF4-FFF2-40B4-BE49-F238E27FC236}">
                <a16:creationId xmlns:a16="http://schemas.microsoft.com/office/drawing/2014/main" id="{258D5C80-C643-42F6-8F7F-7E63ABAF1966}"/>
              </a:ext>
            </a:extLst>
          </p:cNvPr>
          <p:cNvCxnSpPr>
            <a:cxnSpLocks/>
          </p:cNvCxnSpPr>
          <p:nvPr/>
        </p:nvCxnSpPr>
        <p:spPr>
          <a:xfrm>
            <a:off x="5925844" y="4995989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 title="Divider Line">
            <a:extLst>
              <a:ext uri="{FF2B5EF4-FFF2-40B4-BE49-F238E27FC236}">
                <a16:creationId xmlns:a16="http://schemas.microsoft.com/office/drawing/2014/main" id="{266A99B6-6DD0-4D55-9C02-FE21C32A2ED9}"/>
              </a:ext>
            </a:extLst>
          </p:cNvPr>
          <p:cNvCxnSpPr>
            <a:cxnSpLocks/>
          </p:cNvCxnSpPr>
          <p:nvPr/>
        </p:nvCxnSpPr>
        <p:spPr>
          <a:xfrm>
            <a:off x="9601005" y="4995989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62748" y="1606928"/>
            <a:ext cx="2124000" cy="701538"/>
          </a:xfrm>
        </p:spPr>
        <p:txBody>
          <a:bodyPr/>
          <a:lstStyle/>
          <a:p>
            <a:r>
              <a:rPr lang="en-US" err="1"/>
              <a:t>Rythum</a:t>
            </a:r>
            <a:r>
              <a:rPr lang="en-US"/>
              <a:t>          Singla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18A3397-5AD7-4F1B-B107-CACB85E1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55" y="1422400"/>
            <a:ext cx="1450974" cy="1450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26" y="4088227"/>
            <a:ext cx="1244347" cy="12443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64" y="1514477"/>
            <a:ext cx="1283854" cy="1260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0" y="4088227"/>
            <a:ext cx="1295091" cy="13749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878" y="4041052"/>
            <a:ext cx="1373727" cy="14221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2" name="Rectangle 31" title="Dark semi-transparent background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1878175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082071" y="2377000"/>
            <a:ext cx="8029607" cy="2387600"/>
          </a:xfrm>
        </p:spPr>
        <p:txBody>
          <a:bodyPr/>
          <a:lstStyle/>
          <a:p>
            <a:r>
              <a:rPr lang="en-ZA" dirty="0"/>
              <a:t>Thank You</a:t>
            </a:r>
          </a:p>
        </p:txBody>
      </p:sp>
      <p:cxnSp>
        <p:nvCxnSpPr>
          <p:cNvPr id="16" name="Straight Connector 15" title="Divider Line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2082071" y="47741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137673" y="5047455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2495550" y="5057775"/>
            <a:ext cx="7616127" cy="206840"/>
          </a:xfrm>
        </p:spPr>
        <p:txBody>
          <a:bodyPr/>
          <a:lstStyle/>
          <a:p>
            <a:r>
              <a:rPr lang="en-ZA" dirty="0"/>
              <a:t>Brahmaputra Hostel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137673" y="5361718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2495550" y="5412943"/>
            <a:ext cx="7616825" cy="167675"/>
          </a:xfrm>
        </p:spPr>
        <p:txBody>
          <a:bodyPr/>
          <a:lstStyle/>
          <a:p>
            <a:r>
              <a:rPr lang="en-ZA" dirty="0"/>
              <a:t>+91 7024467002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37673" y="5675020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2495550" y="5728947"/>
            <a:ext cx="7616825" cy="247650"/>
          </a:xfrm>
        </p:spPr>
        <p:txBody>
          <a:bodyPr/>
          <a:lstStyle/>
          <a:p>
            <a:r>
              <a:rPr lang="en-ZA" dirty="0"/>
              <a:t>dngami1169@gmail.com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2495550" y="5993229"/>
            <a:ext cx="7616825" cy="2313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18" y="2934731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ZA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</a:p>
          <a:p>
            <a:r>
              <a:rPr lang="en-US" dirty="0"/>
              <a:t>A community forum to aid in academics of the students, by enabling content sharing, providing discussions platforms, maintaining a central database and access to mentors. </a:t>
            </a:r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339237"/>
            <a:ext cx="6428475" cy="3966056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About Us</a:t>
            </a: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7669" y="5657851"/>
            <a:ext cx="4887638" cy="923928"/>
          </a:xfrm>
        </p:spPr>
        <p:txBody>
          <a:bodyPr/>
          <a:lstStyle/>
          <a:p>
            <a:r>
              <a:rPr lang="en-US" dirty="0"/>
              <a:t>We are the first ever initiative of IIT Guwahati that specifically targets the academic related problems.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71179"/>
            <a:ext cx="420000" cy="421200"/>
          </a:xfrm>
        </p:spPr>
        <p:txBody>
          <a:bodyPr/>
          <a:lstStyle/>
          <a:p>
            <a:fld id="{4B73C415-D670-4716-A5EC-CC4D52CA2BAC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EFC6F8-B369-4D61-AA30-A5113961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9" y="339237"/>
            <a:ext cx="1436809" cy="14368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B5AEE-5EEB-4925-994A-72DD0B0A7D7C}"/>
              </a:ext>
            </a:extLst>
          </p:cNvPr>
          <p:cNvSpPr/>
          <p:nvPr/>
        </p:nvSpPr>
        <p:spPr>
          <a:xfrm>
            <a:off x="1868808" y="339237"/>
            <a:ext cx="2817492" cy="1436809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IN" sz="6000" b="1" dirty="0">
                <a:solidFill>
                  <a:schemeClr val="bg1"/>
                </a:solidFill>
              </a:rPr>
              <a:t>smosis</a:t>
            </a:r>
            <a:endParaRPr lang="en-IN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6" y="2051018"/>
            <a:ext cx="1991026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5706" y="4287315"/>
            <a:ext cx="1980000" cy="360000"/>
          </a:xfrm>
        </p:spPr>
        <p:txBody>
          <a:bodyPr/>
          <a:lstStyle/>
          <a:p>
            <a:r>
              <a:rPr lang="en-ZA" dirty="0"/>
              <a:t>No Precise Study Materials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621945" y="4941433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5756" y="2051021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65756" y="4287315"/>
            <a:ext cx="1980000" cy="360000"/>
          </a:xfrm>
        </p:spPr>
        <p:txBody>
          <a:bodyPr/>
          <a:lstStyle/>
          <a:p>
            <a:r>
              <a:rPr lang="en-ZA" dirty="0"/>
              <a:t>Exam               Fear</a:t>
            </a:r>
          </a:p>
        </p:txBody>
      </p:sp>
      <p:cxnSp>
        <p:nvCxnSpPr>
          <p:cNvPr id="21" name="Straight Connector 20" title="Divider Line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2872382" y="4941433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33" y="2051021"/>
            <a:ext cx="1980000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5806" y="4287315"/>
            <a:ext cx="1980000" cy="360000"/>
          </a:xfrm>
        </p:spPr>
        <p:txBody>
          <a:bodyPr/>
          <a:lstStyle/>
          <a:p>
            <a:r>
              <a:rPr lang="en-ZA" dirty="0"/>
              <a:t>Scattered Resources</a:t>
            </a:r>
          </a:p>
        </p:txBody>
      </p:sp>
      <p:cxnSp>
        <p:nvCxnSpPr>
          <p:cNvPr id="22" name="Straight Connector 21" title="Divider Line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5212432" y="4941433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Placeholder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56" y="2051814"/>
            <a:ext cx="1979613" cy="1979613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45856" y="4287315"/>
            <a:ext cx="1980000" cy="360000"/>
          </a:xfrm>
        </p:spPr>
        <p:txBody>
          <a:bodyPr/>
          <a:lstStyle/>
          <a:p>
            <a:r>
              <a:rPr lang="en-ZA" dirty="0"/>
              <a:t>Lack of tactical guidance</a:t>
            </a:r>
          </a:p>
        </p:txBody>
      </p:sp>
      <p:cxnSp>
        <p:nvCxnSpPr>
          <p:cNvPr id="23" name="Straight Connector 22" title="Divider Line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7552482" y="4941433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93" y="2051018"/>
            <a:ext cx="1979613" cy="197961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85906" y="4287315"/>
            <a:ext cx="1980000" cy="360000"/>
          </a:xfrm>
        </p:spPr>
        <p:txBody>
          <a:bodyPr/>
          <a:lstStyle/>
          <a:p>
            <a:r>
              <a:rPr lang="en-ZA" dirty="0"/>
              <a:t>Poor Resource Maintenance </a:t>
            </a:r>
          </a:p>
        </p:txBody>
      </p:sp>
      <p:cxnSp>
        <p:nvCxnSpPr>
          <p:cNvPr id="24" name="Straight Connector 23" title="Divider Line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9892532" y="4941433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3</a:t>
            </a:fld>
            <a:endParaRPr lang="en-ZA" dirty="0"/>
          </a:p>
        </p:txBody>
      </p:sp>
      <p:cxnSp>
        <p:nvCxnSpPr>
          <p:cNvPr id="32" name="Straight Connector 31" title="Divider Line">
            <a:extLst>
              <a:ext uri="{FF2B5EF4-FFF2-40B4-BE49-F238E27FC236}">
                <a16:creationId xmlns:a16="http://schemas.microsoft.com/office/drawing/2014/main" id="{62DDD126-AF10-47AB-B3B9-E00F0F2A080D}"/>
              </a:ext>
            </a:extLst>
          </p:cNvPr>
          <p:cNvCxnSpPr>
            <a:cxnSpLocks/>
          </p:cNvCxnSpPr>
          <p:nvPr/>
        </p:nvCxnSpPr>
        <p:spPr bwMode="ltGray">
          <a:xfrm>
            <a:off x="515388" y="927476"/>
            <a:ext cx="10901014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42925"/>
            <a:ext cx="5471999" cy="40719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Solution</a:t>
            </a:r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A centralized platform for an entire campus with a maintained database, curated list of resources and an academic specific </a:t>
            </a:r>
            <a:r>
              <a:rPr lang="en-US" dirty="0" err="1"/>
              <a:t>QnA</a:t>
            </a:r>
            <a:r>
              <a:rPr lang="en-US" dirty="0"/>
              <a:t> platform.</a:t>
            </a:r>
          </a:p>
        </p:txBody>
      </p:sp>
      <p:sp>
        <p:nvSpPr>
          <p:cNvPr id="16" name="Rectangle 15" title="Icon Background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ZA" dirty="0"/>
              <a:t>Resources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Connector 17" title="Divider Line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ZA" dirty="0"/>
              <a:t>Consisting of study materials assembled over years</a:t>
            </a:r>
          </a:p>
        </p:txBody>
      </p:sp>
      <p:sp>
        <p:nvSpPr>
          <p:cNvPr id="15" name="Rectangle 14" title="Icon Background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ZA" dirty="0"/>
              <a:t>Forum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Straight Connector 18" title="Divider Line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ZA" dirty="0"/>
              <a:t>Ask whenever you need or surf     through the past discussions</a:t>
            </a:r>
          </a:p>
        </p:txBody>
      </p:sp>
      <p:sp>
        <p:nvSpPr>
          <p:cNvPr id="17" name="Rectangle 16" title="Icon Background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Mentorship</a:t>
            </a:r>
          </a:p>
        </p:txBody>
      </p:sp>
      <p:cxnSp>
        <p:nvCxnSpPr>
          <p:cNvPr id="20" name="Straight Connector 19" title="Divider Line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ZA" dirty="0"/>
              <a:t>A group of seniors of the same campus for better guidance.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49298F5-58C2-4910-880B-A0FB3CD101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r="160"/>
          <a:stretch>
            <a:fillRect/>
          </a:stretch>
        </p:blipFill>
        <p:spPr/>
      </p:pic>
      <p:sp>
        <p:nvSpPr>
          <p:cNvPr id="29" name="Rectangle 28" title="Icon Background">
            <a:extLst>
              <a:ext uri="{FF2B5EF4-FFF2-40B4-BE49-F238E27FC236}">
                <a16:creationId xmlns:a16="http://schemas.microsoft.com/office/drawing/2014/main" id="{99B066BC-DCF5-43E4-994A-BBB82F87C56B}"/>
              </a:ext>
            </a:extLst>
          </p:cNvPr>
          <p:cNvSpPr/>
          <p:nvPr/>
        </p:nvSpPr>
        <p:spPr>
          <a:xfrm>
            <a:off x="496865" y="145097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0" name="Graphic 29" descr="Bullseye" title="Placeholder Icon">
            <a:extLst>
              <a:ext uri="{FF2B5EF4-FFF2-40B4-BE49-F238E27FC236}">
                <a16:creationId xmlns:a16="http://schemas.microsoft.com/office/drawing/2014/main" id="{0B45F766-8B93-488C-A988-862F8389BF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6676" y="1750786"/>
            <a:ext cx="514800" cy="514800"/>
          </a:xfrm>
          <a:prstGeom prst="rect">
            <a:avLst/>
          </a:prstGeom>
        </p:spPr>
      </p:pic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7DD520A4-497B-4D4E-8811-AEA3BBD41EA4}"/>
              </a:ext>
            </a:extLst>
          </p:cNvPr>
          <p:cNvSpPr txBox="1">
            <a:spLocks/>
          </p:cNvSpPr>
          <p:nvPr/>
        </p:nvSpPr>
        <p:spPr>
          <a:xfrm>
            <a:off x="154076" y="2702597"/>
            <a:ext cx="1800000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All-time</a:t>
            </a:r>
          </a:p>
        </p:txBody>
      </p:sp>
      <p:cxnSp>
        <p:nvCxnSpPr>
          <p:cNvPr id="33" name="Straight Connector 32" title="Divider Line">
            <a:extLst>
              <a:ext uri="{FF2B5EF4-FFF2-40B4-BE49-F238E27FC236}">
                <a16:creationId xmlns:a16="http://schemas.microsoft.com/office/drawing/2014/main" id="{54423DEA-2631-4AD1-B4BF-94CE972B5ED4}"/>
              </a:ext>
            </a:extLst>
          </p:cNvPr>
          <p:cNvCxnSpPr>
            <a:cxnSpLocks/>
          </p:cNvCxnSpPr>
          <p:nvPr/>
        </p:nvCxnSpPr>
        <p:spPr>
          <a:xfrm>
            <a:off x="280076" y="3328644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 title="Icon Background">
            <a:extLst>
              <a:ext uri="{FF2B5EF4-FFF2-40B4-BE49-F238E27FC236}">
                <a16:creationId xmlns:a16="http://schemas.microsoft.com/office/drawing/2014/main" id="{1A75B1AE-5C28-4B45-831A-E043416DBD6F}"/>
              </a:ext>
            </a:extLst>
          </p:cNvPr>
          <p:cNvSpPr/>
          <p:nvPr/>
        </p:nvSpPr>
        <p:spPr>
          <a:xfrm>
            <a:off x="2820965" y="145097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5" name="Graphic 34" descr="Lecturer" title="Placeholder Icon">
            <a:extLst>
              <a:ext uri="{FF2B5EF4-FFF2-40B4-BE49-F238E27FC236}">
                <a16:creationId xmlns:a16="http://schemas.microsoft.com/office/drawing/2014/main" id="{26EA5781-09A9-41AE-BF91-DB9B9B1C0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120776" y="1750786"/>
            <a:ext cx="514800" cy="514800"/>
          </a:xfrm>
          <a:prstGeom prst="rect">
            <a:avLst/>
          </a:prstGeom>
        </p:spPr>
      </p:pic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EFADF9E-1D28-42A2-8193-B0DF92482F3F}"/>
              </a:ext>
            </a:extLst>
          </p:cNvPr>
          <p:cNvSpPr txBox="1">
            <a:spLocks/>
          </p:cNvSpPr>
          <p:nvPr/>
        </p:nvSpPr>
        <p:spPr>
          <a:xfrm>
            <a:off x="2798541" y="2676485"/>
            <a:ext cx="1800000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   T</a:t>
            </a:r>
            <a:r>
              <a:rPr lang="en-ZA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ime       flourishing </a:t>
            </a:r>
          </a:p>
        </p:txBody>
      </p:sp>
      <p:cxnSp>
        <p:nvCxnSpPr>
          <p:cNvPr id="37" name="Straight Connector 36" title="Divider Line">
            <a:extLst>
              <a:ext uri="{FF2B5EF4-FFF2-40B4-BE49-F238E27FC236}">
                <a16:creationId xmlns:a16="http://schemas.microsoft.com/office/drawing/2014/main" id="{44953610-6945-47C1-81B1-6D118858EB7F}"/>
              </a:ext>
            </a:extLst>
          </p:cNvPr>
          <p:cNvCxnSpPr>
            <a:cxnSpLocks/>
          </p:cNvCxnSpPr>
          <p:nvPr/>
        </p:nvCxnSpPr>
        <p:spPr>
          <a:xfrm>
            <a:off x="2604176" y="3328644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 title="Icon Background">
            <a:extLst>
              <a:ext uri="{FF2B5EF4-FFF2-40B4-BE49-F238E27FC236}">
                <a16:creationId xmlns:a16="http://schemas.microsoft.com/office/drawing/2014/main" id="{A3F5937E-0599-4A72-B9F5-0EE314C19866}"/>
              </a:ext>
            </a:extLst>
          </p:cNvPr>
          <p:cNvSpPr/>
          <p:nvPr/>
        </p:nvSpPr>
        <p:spPr>
          <a:xfrm>
            <a:off x="496865" y="410159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9" name="Graphic 38" descr="Network" title="Placeholder Icon">
            <a:extLst>
              <a:ext uri="{FF2B5EF4-FFF2-40B4-BE49-F238E27FC236}">
                <a16:creationId xmlns:a16="http://schemas.microsoft.com/office/drawing/2014/main" id="{16FBBC5C-1F6F-42CA-B6C9-FAB10F5C3F0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6676" y="4401402"/>
            <a:ext cx="514800" cy="514800"/>
          </a:xfrm>
          <a:prstGeom prst="rect">
            <a:avLst/>
          </a:prstGeom>
        </p:spPr>
      </p:pic>
      <p:cxnSp>
        <p:nvCxnSpPr>
          <p:cNvPr id="41" name="Straight Connector 40" title="Divider Line">
            <a:extLst>
              <a:ext uri="{FF2B5EF4-FFF2-40B4-BE49-F238E27FC236}">
                <a16:creationId xmlns:a16="http://schemas.microsoft.com/office/drawing/2014/main" id="{110C688D-F39E-48E6-84DA-8912F0D4E1FF}"/>
              </a:ext>
            </a:extLst>
          </p:cNvPr>
          <p:cNvCxnSpPr>
            <a:cxnSpLocks/>
          </p:cNvCxnSpPr>
          <p:nvPr/>
        </p:nvCxnSpPr>
        <p:spPr>
          <a:xfrm>
            <a:off x="280076" y="5753030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 title="Icon Background">
            <a:extLst>
              <a:ext uri="{FF2B5EF4-FFF2-40B4-BE49-F238E27FC236}">
                <a16:creationId xmlns:a16="http://schemas.microsoft.com/office/drawing/2014/main" id="{41188697-3621-4D61-9F4B-DD58971540E4}"/>
              </a:ext>
            </a:extLst>
          </p:cNvPr>
          <p:cNvSpPr/>
          <p:nvPr/>
        </p:nvSpPr>
        <p:spPr>
          <a:xfrm>
            <a:off x="2798541" y="410159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3" name="Graphic 42" descr="Megaphone" title="Placeholder Icon">
            <a:extLst>
              <a:ext uri="{FF2B5EF4-FFF2-40B4-BE49-F238E27FC236}">
                <a16:creationId xmlns:a16="http://schemas.microsoft.com/office/drawing/2014/main" id="{2518F60F-E33E-469C-9F0C-BBC920072C5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3098352" y="4401402"/>
            <a:ext cx="514800" cy="514800"/>
          </a:xfrm>
          <a:prstGeom prst="rect">
            <a:avLst/>
          </a:prstGeom>
        </p:spPr>
      </p:pic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E1A6432C-8D07-438A-9348-2B90B743C8B5}"/>
              </a:ext>
            </a:extLst>
          </p:cNvPr>
          <p:cNvSpPr txBox="1">
            <a:spLocks/>
          </p:cNvSpPr>
          <p:nvPr/>
        </p:nvSpPr>
        <p:spPr>
          <a:xfrm>
            <a:off x="2457310" y="5353213"/>
            <a:ext cx="1800000" cy="360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dirty="0"/>
              <a:t>      Relevant</a:t>
            </a:r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5" name="Straight Connector 44" title="Divider Line">
            <a:extLst>
              <a:ext uri="{FF2B5EF4-FFF2-40B4-BE49-F238E27FC236}">
                <a16:creationId xmlns:a16="http://schemas.microsoft.com/office/drawing/2014/main" id="{EE994448-391B-4758-BF05-E848C3CB4A0C}"/>
              </a:ext>
            </a:extLst>
          </p:cNvPr>
          <p:cNvCxnSpPr>
            <a:cxnSpLocks/>
          </p:cNvCxnSpPr>
          <p:nvPr/>
        </p:nvCxnSpPr>
        <p:spPr>
          <a:xfrm>
            <a:off x="2604176" y="5753030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8BA3ED4-EA34-48EA-9F73-260F5A5CD2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515" y="5283255"/>
            <a:ext cx="1798476" cy="499915"/>
          </a:xfrm>
          <a:prstGeom prst="rect">
            <a:avLst/>
          </a:prstGeom>
        </p:spPr>
      </p:pic>
      <p:sp>
        <p:nvSpPr>
          <p:cNvPr id="46" name="Title 4">
            <a:extLst>
              <a:ext uri="{FF2B5EF4-FFF2-40B4-BE49-F238E27FC236}">
                <a16:creationId xmlns:a16="http://schemas.microsoft.com/office/drawing/2014/main" id="{3DC15A9F-2C1E-409E-9C3E-8631F422D5D4}"/>
              </a:ext>
            </a:extLst>
          </p:cNvPr>
          <p:cNvSpPr txBox="1">
            <a:spLocks/>
          </p:cNvSpPr>
          <p:nvPr/>
        </p:nvSpPr>
        <p:spPr bwMode="gray">
          <a:xfrm>
            <a:off x="496865" y="237887"/>
            <a:ext cx="4974545" cy="3979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/>
              <a:t>Product</a:t>
            </a:r>
            <a:endParaRPr lang="en-ZA" dirty="0"/>
          </a:p>
        </p:txBody>
      </p:sp>
      <p:cxnSp>
        <p:nvCxnSpPr>
          <p:cNvPr id="47" name="Straight Connector 46" title="Divider Line">
            <a:extLst>
              <a:ext uri="{FF2B5EF4-FFF2-40B4-BE49-F238E27FC236}">
                <a16:creationId xmlns:a16="http://schemas.microsoft.com/office/drawing/2014/main" id="{7612B49C-60A5-41DD-B8BA-2C168BAFCC21}"/>
              </a:ext>
            </a:extLst>
          </p:cNvPr>
          <p:cNvCxnSpPr>
            <a:cxnSpLocks/>
          </p:cNvCxnSpPr>
          <p:nvPr/>
        </p:nvCxnSpPr>
        <p:spPr bwMode="gray">
          <a:xfrm>
            <a:off x="496866" y="719170"/>
            <a:ext cx="11275134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815303DC-6060-4F01-9727-376E09705C7A}"/>
              </a:ext>
            </a:extLst>
          </p:cNvPr>
          <p:cNvSpPr>
            <a:spLocks noGrp="1"/>
          </p:cNvSpPr>
          <p:nvPr>
            <p:ph idx="1"/>
          </p:nvPr>
        </p:nvSpPr>
        <p:spPr bwMode="gray">
          <a:xfrm>
            <a:off x="2238416" y="338706"/>
            <a:ext cx="6855708" cy="232328"/>
          </a:xfrm>
        </p:spPr>
        <p:txBody>
          <a:bodyPr/>
          <a:lstStyle/>
          <a:p>
            <a:pPr marL="0" indent="0">
              <a:buNone/>
            </a:pPr>
            <a:r>
              <a:rPr lang="en-ZA" dirty="0"/>
              <a:t>A web service with resource management and </a:t>
            </a:r>
            <a:r>
              <a:rPr lang="en-ZA" dirty="0" err="1"/>
              <a:t>QnA</a:t>
            </a:r>
            <a:r>
              <a:rPr lang="en-ZA" dirty="0"/>
              <a:t> platform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Competition: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ZA" dirty="0"/>
              <a:t>Generally short-lived, targeted for a particular course                                                       </a:t>
            </a:r>
          </a:p>
          <a:p>
            <a:r>
              <a:rPr lang="en-ZA" dirty="0"/>
              <a:t>Small communities, generally limited to one classroom size</a:t>
            </a:r>
          </a:p>
          <a:p>
            <a:r>
              <a:rPr lang="en-ZA" dirty="0"/>
              <a:t>No guarantee of quality maintaining mechanisms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Our 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/>
              <a:t>Piazza and similar platforms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Platform grows as time progresses, assimilating data from each year and making it available for future use</a:t>
            </a:r>
          </a:p>
          <a:p>
            <a:r>
              <a:rPr lang="en-US" dirty="0"/>
              <a:t>A large community of an entire campus, facilitating better discussions and data production while also maintaining close relevance</a:t>
            </a:r>
          </a:p>
          <a:p>
            <a:r>
              <a:rPr lang="en-US" dirty="0"/>
              <a:t>A group of mentors that will answer questions, moderate the feeds and thereby maintain quality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7865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57990" y="3383326"/>
            <a:ext cx="6299682" cy="2387600"/>
          </a:xfrm>
        </p:spPr>
        <p:txBody>
          <a:bodyPr/>
          <a:lstStyle/>
          <a:p>
            <a:r>
              <a:rPr lang="en-ZA" dirty="0">
                <a:solidFill>
                  <a:srgbClr val="FFCC00"/>
                </a:solidFill>
              </a:rPr>
              <a:t>Getting Started</a:t>
            </a:r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352303" y="5813788"/>
            <a:ext cx="564940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352303" y="5916182"/>
            <a:ext cx="6299682" cy="1219200"/>
          </a:xfrm>
        </p:spPr>
        <p:txBody>
          <a:bodyPr/>
          <a:lstStyle/>
          <a:p>
            <a:r>
              <a:rPr lang="en-ZA" dirty="0"/>
              <a:t>OUR 7 DAY SPRINT JOURNEY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61012" y="3601040"/>
            <a:ext cx="6299682" cy="2387600"/>
          </a:xfrm>
        </p:spPr>
        <p:txBody>
          <a:bodyPr/>
          <a:lstStyle/>
          <a:p>
            <a:r>
              <a:rPr lang="en-ZA" dirty="0">
                <a:solidFill>
                  <a:srgbClr val="FFC000"/>
                </a:solidFill>
              </a:rPr>
              <a:t>OUR FUTURE PLANS</a:t>
            </a:r>
          </a:p>
        </p:txBody>
      </p:sp>
      <p:cxnSp>
        <p:nvCxnSpPr>
          <p:cNvPr id="15" name="Straight Connector 14" title="Divider Line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383427" y="5988640"/>
            <a:ext cx="5649403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CONCLUSION: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PROBLEMS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32000" y="2363252"/>
            <a:ext cx="4333431" cy="3716086"/>
          </a:xfrm>
        </p:spPr>
        <p:txBody>
          <a:bodyPr/>
          <a:lstStyle/>
          <a:p>
            <a:r>
              <a:rPr lang="en-US" dirty="0"/>
              <a:t>A hiring process for the mentors</a:t>
            </a:r>
          </a:p>
          <a:p>
            <a:r>
              <a:rPr lang="en-US" dirty="0"/>
              <a:t>An equipped web development team</a:t>
            </a:r>
          </a:p>
          <a:p>
            <a:r>
              <a:rPr lang="en-US" dirty="0"/>
              <a:t>Copyright issues</a:t>
            </a:r>
          </a:p>
          <a:p>
            <a:r>
              <a:rPr lang="en-US" dirty="0"/>
              <a:t>Sharing of credentials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F7D8099C-2952-4A84-AC44-6BA2B7BCB3A5}"/>
              </a:ext>
            </a:extLst>
          </p:cNvPr>
          <p:cNvSpPr txBox="1">
            <a:spLocks/>
          </p:cNvSpPr>
          <p:nvPr/>
        </p:nvSpPr>
        <p:spPr>
          <a:xfrm>
            <a:off x="6330462" y="2363252"/>
            <a:ext cx="4448907" cy="386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803919-9A76-4302-BD04-7F217A46DC43}"/>
              </a:ext>
            </a:extLst>
          </p:cNvPr>
          <p:cNvSpPr txBox="1">
            <a:spLocks/>
          </p:cNvSpPr>
          <p:nvPr/>
        </p:nvSpPr>
        <p:spPr>
          <a:xfrm>
            <a:off x="6444762" y="1494692"/>
            <a:ext cx="4229100" cy="61445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PROPOSED SOLUTIONS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B3309EC9-6BCA-46CB-A2C4-3DCBFB5625B7}"/>
              </a:ext>
            </a:extLst>
          </p:cNvPr>
          <p:cNvSpPr txBox="1">
            <a:spLocks/>
          </p:cNvSpPr>
          <p:nvPr/>
        </p:nvSpPr>
        <p:spPr>
          <a:xfrm>
            <a:off x="6330462" y="2363252"/>
            <a:ext cx="4333431" cy="3716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Talking to HRs from similar industry</a:t>
            </a:r>
          </a:p>
          <a:p>
            <a:r>
              <a:rPr lang="en-US" dirty="0"/>
              <a:t>We can self-learn in some time and then work on it</a:t>
            </a:r>
          </a:p>
          <a:p>
            <a:r>
              <a:rPr lang="en-US" dirty="0"/>
              <a:t>Take official permissions from IIT Guwahati sighting our long termed goals and other benefits. Features to only allow IITG junta to sing up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0" y="6365363"/>
            <a:ext cx="488146" cy="4202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88" y="6365363"/>
            <a:ext cx="1775518" cy="4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ch Pitch Deck_SB - v6.potx" id="{93EB355F-44AA-4C3B-B422-06FEF3368D10}" vid="{6D3ED4B3-79CD-40AE-9163-46339FA987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532</Words>
  <Application>Microsoft Office PowerPoint</Application>
  <PresentationFormat>Widescreen</PresentationFormat>
  <Paragraphs>175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Tahoma</vt:lpstr>
      <vt:lpstr>Times New Roman</vt:lpstr>
      <vt:lpstr>Office Theme</vt:lpstr>
      <vt:lpstr>Because Knowledge  is Bound to Flow</vt:lpstr>
      <vt:lpstr>About Us</vt:lpstr>
      <vt:lpstr>The Problem</vt:lpstr>
      <vt:lpstr>Solution</vt:lpstr>
      <vt:lpstr>PowerPoint Presentation</vt:lpstr>
      <vt:lpstr>Competition:</vt:lpstr>
      <vt:lpstr>Getting Started</vt:lpstr>
      <vt:lpstr>OUR FUTURE PLANS</vt:lpstr>
      <vt:lpstr>CONCLUSION:</vt:lpstr>
      <vt:lpstr>Business Model </vt:lpstr>
      <vt:lpstr>Business Model</vt:lpstr>
      <vt:lpstr>Timeline</vt:lpstr>
      <vt:lpstr>Financials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2018-09-30T05:42:02Z</dcterms:created>
  <dcterms:modified xsi:type="dcterms:W3CDTF">2018-10-07T09:22:19Z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